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7" r:id="rId8"/>
    <p:sldId id="261" r:id="rId9"/>
    <p:sldId id="268" r:id="rId10"/>
    <p:sldId id="262" r:id="rId11"/>
    <p:sldId id="263" r:id="rId12"/>
    <p:sldId id="264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9900"/>
    <a:srgbClr val="D1196C"/>
    <a:srgbClr val="48A931"/>
    <a:srgbClr val="3C8F29"/>
    <a:srgbClr val="7ED46A"/>
    <a:srgbClr val="238D8A"/>
    <a:srgbClr val="33CC33"/>
    <a:srgbClr val="2CB1AE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14" autoAdjust="0"/>
  </p:normalViewPr>
  <p:slideViewPr>
    <p:cSldViewPr>
      <p:cViewPr varScale="1">
        <p:scale>
          <a:sx n="77" d="100"/>
          <a:sy n="77" d="100"/>
        </p:scale>
        <p:origin x="-105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730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64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3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29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75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44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63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33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9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85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3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18BE6-0E2F-4277-9381-187826760CB4}" type="datetimeFigureOut">
              <a:rPr lang="fr-FR" smtClean="0"/>
              <a:t>30/06/2015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93D57-96AE-4BD4-B73B-47F6DAC56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669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656" y="3129653"/>
            <a:ext cx="4330430" cy="285095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468" y="1886967"/>
            <a:ext cx="7772400" cy="1470025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66CC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Favoriser</a:t>
            </a:r>
            <a:r>
              <a:rPr lang="fr-FR" b="1" dirty="0" smtClean="0">
                <a:solidFill>
                  <a:srgbClr val="0070C0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fr-FR" b="1" dirty="0" smtClean="0">
                <a:solidFill>
                  <a:srgbClr val="FF9900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l’accession sociale sécurisée </a:t>
            </a:r>
            <a:r>
              <a:rPr lang="fr-FR" b="1" dirty="0" smtClean="0">
                <a:solidFill>
                  <a:srgbClr val="D1196C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avec le </a:t>
            </a:r>
            <a:r>
              <a:rPr lang="fr-FR" dirty="0" smtClean="0">
                <a:solidFill>
                  <a:srgbClr val="238D8A"/>
                </a:solidFill>
                <a:latin typeface="Segoe Script" panose="020B0504020000000003" pitchFamily="34" charset="0"/>
                <a:ea typeface="Dotum" panose="020B0600000101010101" pitchFamily="34" charset="-127"/>
              </a:rPr>
              <a:t>PSLA</a:t>
            </a:r>
            <a:endParaRPr lang="fr-FR" dirty="0">
              <a:solidFill>
                <a:srgbClr val="238D8A"/>
              </a:solidFill>
              <a:latin typeface="Segoe Script" panose="020B0504020000000003" pitchFamily="34" charset="0"/>
              <a:ea typeface="Dotum" panose="020B0600000101010101" pitchFamily="34" charset="-127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76672"/>
            <a:ext cx="1259572" cy="125957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419001"/>
            <a:ext cx="786938" cy="93576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585" y="5685891"/>
            <a:ext cx="2334404" cy="58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2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ambria" panose="02040503050406030204" pitchFamily="18" charset="0"/>
              </a:rPr>
              <a:t>Qui sont les </a:t>
            </a:r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acteurs </a:t>
            </a:r>
            <a:r>
              <a:rPr lang="fr-FR" sz="3600" dirty="0" smtClean="0">
                <a:latin typeface="Cambria" panose="02040503050406030204" pitchFamily="18" charset="0"/>
              </a:rPr>
              <a:t>du PSLA ?</a:t>
            </a:r>
            <a:endParaRPr lang="fr-FR" sz="36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4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539552" y="19888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L’intérêt d’une action coordonnée, … vers un partenariat local ?</a:t>
            </a:r>
            <a:endParaRPr lang="fr-FR" i="1" dirty="0"/>
          </a:p>
        </p:txBody>
      </p:sp>
      <p:sp>
        <p:nvSpPr>
          <p:cNvPr id="2" name="ZoneTexte 1"/>
          <p:cNvSpPr txBox="1"/>
          <p:nvPr/>
        </p:nvSpPr>
        <p:spPr>
          <a:xfrm>
            <a:off x="6478174" y="2807246"/>
            <a:ext cx="1766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D1196C"/>
                </a:solidFill>
                <a:latin typeface="Lucida Handwriting" panose="03010101010101010101" pitchFamily="66" charset="0"/>
              </a:rPr>
              <a:t>Collectivités</a:t>
            </a:r>
            <a:endParaRPr lang="fr-FR" dirty="0">
              <a:solidFill>
                <a:srgbClr val="D1196C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139952" y="280724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D1196C"/>
                </a:solidFill>
                <a:latin typeface="Lucida Handwriting" panose="03010101010101010101" pitchFamily="66" charset="0"/>
              </a:rPr>
              <a:t>Banques</a:t>
            </a:r>
            <a:endParaRPr lang="fr-FR" dirty="0">
              <a:solidFill>
                <a:srgbClr val="D1196C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30636" y="2807246"/>
            <a:ext cx="16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D1196C"/>
                </a:solidFill>
                <a:latin typeface="Lucida Handwriting" panose="03010101010101010101" pitchFamily="66" charset="0"/>
              </a:rPr>
              <a:t>Opérateurs</a:t>
            </a:r>
            <a:endParaRPr lang="fr-FR" dirty="0">
              <a:solidFill>
                <a:srgbClr val="D1196C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618600" y="3374990"/>
            <a:ext cx="24190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/>
              <a:t>l</a:t>
            </a:r>
            <a:r>
              <a:rPr lang="fr-FR" dirty="0" smtClean="0"/>
              <a:t>a Caisse d’Epargne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le Crédit Agricole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/>
              <a:t>l</a:t>
            </a:r>
            <a:r>
              <a:rPr lang="fr-FR" dirty="0" smtClean="0"/>
              <a:t>e Crédit Coopératif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/>
              <a:t>l</a:t>
            </a:r>
            <a:r>
              <a:rPr lang="fr-FR" dirty="0" smtClean="0"/>
              <a:t>e Crédit Foncier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/>
              <a:t>l</a:t>
            </a:r>
            <a:r>
              <a:rPr lang="fr-FR" dirty="0" smtClean="0"/>
              <a:t>e Crédit Mutuel (et sa filiale </a:t>
            </a:r>
            <a:r>
              <a:rPr lang="fr-FR" dirty="0" err="1" smtClean="0"/>
              <a:t>Arkéa</a:t>
            </a:r>
            <a:r>
              <a:rPr lang="fr-FR" dirty="0" smtClean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La </a:t>
            </a:r>
            <a:r>
              <a:rPr lang="fr-FR" dirty="0" err="1" smtClean="0"/>
              <a:t>Banqque</a:t>
            </a:r>
            <a:r>
              <a:rPr lang="fr-FR" dirty="0" smtClean="0"/>
              <a:t> Postale</a:t>
            </a:r>
            <a:endParaRPr lang="fr-FR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6172140" y="3374990"/>
            <a:ext cx="23783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Intégration du PSLA dans leur politique locale de l’habitat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Développement des outils d’aménagement, des subventions ou des aides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07101" y="3374990"/>
            <a:ext cx="23042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L’opérateur doit apporter une garantie de rachat et une garantie de relogement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Un niveau très élevé de compétences est requis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Majoritairement des opérateurs Hlm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884476" y="5760374"/>
            <a:ext cx="2108525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FF9900"/>
                </a:solidFill>
              </a:rPr>
              <a:t>735 millions d’euros </a:t>
            </a:r>
            <a:r>
              <a:rPr lang="fr-FR" sz="1400" dirty="0" smtClean="0"/>
              <a:t>engagés par les banques en 2013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6563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mbria" panose="02040503050406030204" pitchFamily="18" charset="0"/>
              </a:rPr>
              <a:t>Je suis une collectivité, </a:t>
            </a:r>
            <a:r>
              <a:rPr lang="fr-FR" sz="32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pourquoi favoriser</a:t>
            </a:r>
            <a:r>
              <a:rPr lang="fr-FR" sz="3200" dirty="0" smtClean="0">
                <a:latin typeface="Cambria" panose="02040503050406030204" pitchFamily="18" charset="0"/>
              </a:rPr>
              <a:t> l’accession sociale et notamment le PSLA, réalisé par les organismes Hlm ?</a:t>
            </a:r>
            <a:endParaRPr lang="fr-FR" sz="32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0066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5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735690" y="2852936"/>
            <a:ext cx="7868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PSLA est une opportunité supplémentaire pour les ménages d’accéder à la propriété de manière </a:t>
            </a:r>
            <a:r>
              <a:rPr lang="fr-FR" dirty="0" smtClean="0">
                <a:solidFill>
                  <a:srgbClr val="0066CC"/>
                </a:solidFill>
              </a:rPr>
              <a:t>très sécurisée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01680" y="3759144"/>
            <a:ext cx="24301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400" b="1" dirty="0" smtClean="0"/>
              <a:t>La valeur ajoutée des opérateurs Hlm est triple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Savoir-faire dans la relation aux ménages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Compétences en gestion locative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Compétence de constructeur sur long terme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10569" y="3773070"/>
            <a:ext cx="27295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400" b="1" dirty="0" smtClean="0"/>
              <a:t>Le PSLA répond aux enjeux d’habitat et d’équilibre des territoires des collectivités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Ouverture des parcours résidentiels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Mixité sociale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Maintien des jeunes ménages en centre-ville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Lutte contre une forme de précarité</a:t>
            </a:r>
            <a:endParaRPr lang="fr-FR" sz="1400" dirty="0"/>
          </a:p>
        </p:txBody>
      </p:sp>
      <p:sp>
        <p:nvSpPr>
          <p:cNvPr id="9" name="ZoneTexte 8"/>
          <p:cNvSpPr txBox="1"/>
          <p:nvPr/>
        </p:nvSpPr>
        <p:spPr>
          <a:xfrm>
            <a:off x="6018342" y="3759144"/>
            <a:ext cx="289584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400" b="1" dirty="0" smtClean="0"/>
              <a:t>L’opérateur Hlm accompagne les </a:t>
            </a:r>
            <a:r>
              <a:rPr lang="fr-FR" sz="1400" b="1" dirty="0" err="1" smtClean="0"/>
              <a:t>accédants</a:t>
            </a:r>
            <a:r>
              <a:rPr lang="fr-FR" sz="1400" b="1" dirty="0" smtClean="0"/>
              <a:t> tout au long de leur projet et au-delà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Projet réaliste et adapté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Rassurer l’acquéreur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Accompagner la famille pour devenir propriétaire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Résoudre les difficultés passagères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 smtClean="0"/>
              <a:t>L’opérateur est un acteur pérenne sur un territoire </a:t>
            </a:r>
          </a:p>
        </p:txBody>
      </p:sp>
    </p:spTree>
    <p:extLst>
      <p:ext uri="{BB962C8B-B14F-4D97-AF65-F5344CB8AC3E}">
        <p14:creationId xmlns:p14="http://schemas.microsoft.com/office/powerpoint/2010/main" val="165188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5" t="24403" r="66604" b="16101"/>
          <a:stretch/>
        </p:blipFill>
        <p:spPr>
          <a:xfrm>
            <a:off x="7156678" y="2209540"/>
            <a:ext cx="1768779" cy="464795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987824" y="561453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mbria" panose="02040503050406030204" pitchFamily="18" charset="0"/>
              </a:rPr>
              <a:t>Je suis une collectivité, </a:t>
            </a:r>
            <a:r>
              <a:rPr lang="fr-FR" sz="32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comment favoriser</a:t>
            </a:r>
            <a:r>
              <a:rPr lang="fr-FR" sz="3200" dirty="0" smtClean="0">
                <a:latin typeface="Cambria" panose="02040503050406030204" pitchFamily="18" charset="0"/>
              </a:rPr>
              <a:t> l’accession sociale et notamment le PSLA, réalisé par les organismes Hlm ?</a:t>
            </a:r>
            <a:endParaRPr lang="fr-FR" sz="32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6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827584" y="2852936"/>
            <a:ext cx="64807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Elles peuvent en premier lieu apporter leurs </a:t>
            </a:r>
            <a:r>
              <a:rPr lang="fr-FR" b="1" dirty="0" smtClean="0"/>
              <a:t>garanties d’emprunt</a:t>
            </a:r>
            <a:r>
              <a:rPr lang="fr-FR" dirty="0" smtClean="0"/>
              <a:t> sur les opérations PSLA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La politique d’habitat peut </a:t>
            </a:r>
            <a:r>
              <a:rPr lang="fr-FR" b="1" dirty="0" smtClean="0"/>
              <a:t>préciser les besoins et les priorités </a:t>
            </a:r>
            <a:r>
              <a:rPr lang="fr-FR" dirty="0" smtClean="0"/>
              <a:t>en matière d’accession sociale sécurisé, voire le PSLA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L’aide au foncier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L’aide à l’acquisition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L’appui au </a:t>
            </a:r>
            <a:r>
              <a:rPr lang="fr-FR" b="1" dirty="0" smtClean="0"/>
              <a:t>développement de la qualité environnementale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dirty="0" smtClean="0"/>
              <a:t>La diffusion d’un </a:t>
            </a:r>
            <a:r>
              <a:rPr lang="fr-FR" b="1" dirty="0" smtClean="0"/>
              <a:t>message pédagogique </a:t>
            </a:r>
            <a:r>
              <a:rPr lang="fr-FR" dirty="0" smtClean="0"/>
              <a:t>envers les communes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Le dynamisme partenarial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La communication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L’administration fluide du processus du PSLA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954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mbria" panose="02040503050406030204" pitchFamily="18" charset="0"/>
              </a:rPr>
              <a:t>Je suis un opérateur, </a:t>
            </a:r>
            <a:r>
              <a:rPr lang="fr-FR" sz="32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quelles sont les conditions </a:t>
            </a:r>
            <a:r>
              <a:rPr lang="fr-FR" sz="3200" dirty="0" smtClean="0">
                <a:latin typeface="Cambria" panose="02040503050406030204" pitchFamily="18" charset="0"/>
              </a:rPr>
              <a:t>pour s’assurer de la réussite d’une opération de PSLA ?</a:t>
            </a:r>
            <a:endParaRPr lang="fr-FR" sz="32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7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683568" y="2261373"/>
            <a:ext cx="42484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Un produit compétitif dans le marché local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Une étude de marché au préalable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Le produit logement en accession 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5292080" y="3906417"/>
            <a:ext cx="3240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Une sécurisation financière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Garantie d’emprunt des collectivités locales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Pourcentage de PSLA par opération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Travailler avec un spécialiste de l’accession sociale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Outil de simulation des coopératives Hlm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5220072" y="2708920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Une stratégie de communication auprès des locataires, des salariés d’entreprise, des collectivités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725697" y="3563000"/>
            <a:ext cx="424847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Une commercialisation accompagnant la famille tout au long du processus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Commercialisation active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Période de commercialisation à privilégier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Commercialisation pédagogique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Communication pour garder le lien et la confiance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Un appui pour devenir propriétaire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Préparer la levée d’option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 smtClean="0"/>
              <a:t>Accompagner les difficultés du propriétaire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467544" y="2348880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533007" y="3688982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04048" y="2852936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004048" y="4068797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51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mbria" panose="02040503050406030204" pitchFamily="18" charset="0"/>
              </a:rPr>
              <a:t>Je suis un opérateur, </a:t>
            </a:r>
            <a:r>
              <a:rPr lang="fr-FR" sz="32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quelles sont les conditions </a:t>
            </a:r>
            <a:r>
              <a:rPr lang="fr-FR" sz="3200" dirty="0" smtClean="0">
                <a:latin typeface="Cambria" panose="02040503050406030204" pitchFamily="18" charset="0"/>
              </a:rPr>
              <a:t>pour s’assurer de la réussite d’une opération de PSLA ?</a:t>
            </a:r>
            <a:endParaRPr lang="fr-FR" sz="32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7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697548" y="27156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Des partenariats à construire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Favoriser le travail collaboratif sur le PSLA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364088" y="3429000"/>
            <a:ext cx="32403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Une organisation ajustée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L’accession du PSLA implique un accompagnement poussé des familles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Différents modèles opérationnels sont mis en place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55576" y="4013542"/>
            <a:ext cx="4248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Une anticipation des risques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L’opérateur doit créer les conditions d’un pilotage fin et dynamique de l’activité d’accession PSLA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La durée de la période avant la levée d’option doit être suffisamment importante dans l’intérêt des familles</a:t>
            </a:r>
          </a:p>
        </p:txBody>
      </p:sp>
      <p:sp>
        <p:nvSpPr>
          <p:cNvPr id="10" name="Ellipse 9"/>
          <p:cNvSpPr/>
          <p:nvPr/>
        </p:nvSpPr>
        <p:spPr>
          <a:xfrm>
            <a:off x="467544" y="2831104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527013" y="4149080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025025" y="3500494"/>
            <a:ext cx="144016" cy="138500"/>
          </a:xfrm>
          <a:prstGeom prst="ellipse">
            <a:avLst/>
          </a:prstGeom>
          <a:solidFill>
            <a:srgbClr val="FFC00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25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628800"/>
            <a:ext cx="4502317" cy="296411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348754"/>
            <a:ext cx="3384376" cy="85455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931773"/>
            <a:ext cx="1080120" cy="128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48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6200000">
            <a:off x="-1740603" y="2684819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solidFill>
                  <a:srgbClr val="D1196C"/>
                </a:solidFill>
                <a:latin typeface="Bradley Hand ITC" panose="03070402050302030203" pitchFamily="66" charset="0"/>
              </a:rPr>
              <a:t>SOMMAIRE</a:t>
            </a:r>
            <a:endParaRPr lang="fr-FR" sz="7200" dirty="0">
              <a:solidFill>
                <a:srgbClr val="D1196C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51720" y="77022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Hlm, un atout pour les territoires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051720" y="1642445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66CC"/>
                </a:solidFill>
              </a:rPr>
              <a:t>QUESTION 1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Qu’est-ce que l’accession sociale sécurisée ?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051720" y="2847712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QUESTION 2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Qu’est-ce qui caractérise le PSLA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051720" y="401174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238D8A"/>
                </a:solidFill>
              </a:rPr>
              <a:t>QUESTION 3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Quelle est la place du PSLA dans l’accession sociale sécurisée ?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051720" y="5487615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C000"/>
                </a:solidFill>
              </a:rPr>
              <a:t>QUESTION 4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Qui sont les acteurs du PSLA ?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579529" y="770220"/>
            <a:ext cx="2736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66CC"/>
                </a:solidFill>
              </a:rPr>
              <a:t>QUESTION 5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Je suis une collectivité, pourquoi favoriser l’accession sociale et notamment le PSLA, réalisé par les organismes Hlm ?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610070" y="2847712"/>
            <a:ext cx="2736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QUESTION 6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Je suis une collectivité, comment favoriser l’accession sociale et notamment le PSLA, réalisé par les organismes Hlm ?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652120" y="4869160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C000"/>
                </a:solidFill>
              </a:rPr>
              <a:t>QUESTION 7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Je suis un opérateur, quelles sont les conditions pour s’assurer de la réussite d’une opération de PSLA ?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1792179" y="946746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792179" y="2034860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792179" y="3215733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792179" y="4463538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792179" y="5880030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292080" y="1485900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5292080" y="3655625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5292080" y="5538573"/>
            <a:ext cx="144016" cy="138500"/>
          </a:xfrm>
          <a:prstGeom prst="ellipse">
            <a:avLst/>
          </a:prstGeom>
          <a:solidFill>
            <a:schemeClr val="tx1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80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54"/>
          <a:stretch/>
        </p:blipFill>
        <p:spPr>
          <a:xfrm>
            <a:off x="683568" y="4416246"/>
            <a:ext cx="1950864" cy="186980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97235" y="62068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Les Hlm,</a:t>
            </a:r>
            <a:r>
              <a:rPr lang="fr-FR" sz="3600" dirty="0" smtClean="0">
                <a:latin typeface="Cambria" panose="02040503050406030204" pitchFamily="18" charset="0"/>
              </a:rPr>
              <a:t> un atout pour les territoires</a:t>
            </a:r>
            <a:endParaRPr lang="fr-FR" sz="3600" dirty="0">
              <a:latin typeface="Cambria" panose="02040503050406030204" pitchFamily="18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897235" y="1653087"/>
            <a:ext cx="4752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parc Hlm compte </a:t>
            </a:r>
            <a:r>
              <a:rPr lang="fr-FR" sz="2400" dirty="0" smtClean="0">
                <a:solidFill>
                  <a:srgbClr val="FF9900"/>
                </a:solidFill>
              </a:rPr>
              <a:t>4,2 millions </a:t>
            </a:r>
            <a:r>
              <a:rPr lang="fr-FR" dirty="0" smtClean="0"/>
              <a:t>de logements locatifs et 300 000 logements-foyers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447394" y="2636912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Il loge près de </a:t>
            </a:r>
            <a:r>
              <a:rPr lang="fr-FR" sz="2400" dirty="0" smtClean="0">
                <a:solidFill>
                  <a:srgbClr val="FF9900"/>
                </a:solidFill>
              </a:rPr>
              <a:t>10 millions </a:t>
            </a:r>
            <a:r>
              <a:rPr lang="fr-FR" dirty="0" smtClean="0"/>
              <a:t>de personnes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97235" y="3501008"/>
            <a:ext cx="60486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9900"/>
                </a:solidFill>
              </a:rPr>
              <a:t>450 000 </a:t>
            </a:r>
            <a:r>
              <a:rPr lang="fr-FR" dirty="0" smtClean="0"/>
              <a:t>logements sont disponibles chaque année pour de nouveaux ménages ou des ménages en mobilité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1290" y="4797152"/>
            <a:ext cx="59046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dirty="0" smtClean="0">
                <a:solidFill>
                  <a:srgbClr val="FF9900"/>
                </a:solidFill>
              </a:rPr>
              <a:t>17 milliards </a:t>
            </a:r>
            <a:r>
              <a:rPr lang="fr-FR" dirty="0" smtClean="0"/>
              <a:t>d’euros sont investis par les organismes Hlm dans l’économie chaque année, soit l’équivalent de </a:t>
            </a:r>
            <a:br>
              <a:rPr lang="fr-FR" dirty="0" smtClean="0"/>
            </a:br>
            <a:r>
              <a:rPr lang="fr-FR" sz="2400" dirty="0" smtClean="0">
                <a:solidFill>
                  <a:srgbClr val="FF9900"/>
                </a:solidFill>
              </a:rPr>
              <a:t>140 000 </a:t>
            </a:r>
            <a:r>
              <a:rPr lang="fr-FR" dirty="0" smtClean="0"/>
              <a:t>emplois directs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331640" y="5301208"/>
            <a:ext cx="79208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rrondir un rectangle avec un coin diagonal 20"/>
          <p:cNvSpPr/>
          <p:nvPr/>
        </p:nvSpPr>
        <p:spPr>
          <a:xfrm>
            <a:off x="4365748" y="5575498"/>
            <a:ext cx="2882678" cy="648072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 smtClean="0">
                <a:solidFill>
                  <a:schemeClr val="bg1"/>
                </a:solidFill>
              </a:rPr>
              <a:t>Des bâtiments éco-performants </a:t>
            </a:r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1200" dirty="0" smtClean="0">
                <a:solidFill>
                  <a:schemeClr val="tx1"/>
                </a:solidFill>
              </a:rPr>
              <a:t>pour lutter contre la précarité énergétique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7" name="Arrondir un rectangle avec un coin diagonal 16"/>
          <p:cNvSpPr/>
          <p:nvPr/>
        </p:nvSpPr>
        <p:spPr>
          <a:xfrm>
            <a:off x="1943706" y="2553757"/>
            <a:ext cx="1512168" cy="1296143"/>
          </a:xfrm>
          <a:prstGeom prst="round2Diag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/>
              <a:t>Des logements adaptés 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>
                <a:solidFill>
                  <a:schemeClr val="tx1"/>
                </a:solidFill>
              </a:rPr>
              <a:t>pour favoriser le maintien à domicile des personnes âgées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177559" y="3670426"/>
            <a:ext cx="2664296" cy="1157645"/>
          </a:xfrm>
          <a:prstGeom prst="roundRect">
            <a:avLst/>
          </a:prstGeom>
          <a:solidFill>
            <a:schemeClr val="bg1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 smtClean="0">
                <a:solidFill>
                  <a:srgbClr val="0066CC"/>
                </a:solidFill>
              </a:rPr>
              <a:t>Une gestion de proximité et une qualité de service garanties dans la durée </a:t>
            </a:r>
            <a:br>
              <a:rPr lang="fr-FR" sz="1500" b="1" dirty="0" smtClean="0">
                <a:solidFill>
                  <a:srgbClr val="0066CC"/>
                </a:solidFill>
              </a:rPr>
            </a:br>
            <a:r>
              <a:rPr lang="fr-FR" sz="1200" dirty="0" smtClean="0">
                <a:solidFill>
                  <a:schemeClr val="tx1"/>
                </a:solidFill>
              </a:rPr>
              <a:t>pour favoriser le bien vivre-ensemble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97235" y="62068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Les Hlm,</a:t>
            </a:r>
            <a:r>
              <a:rPr lang="fr-FR" sz="3600" dirty="0" smtClean="0">
                <a:latin typeface="Cambria" panose="02040503050406030204" pitchFamily="18" charset="0"/>
              </a:rPr>
              <a:t> un atout pour les territoires</a:t>
            </a:r>
            <a:endParaRPr lang="fr-FR" sz="3600" dirty="0">
              <a:latin typeface="Cambria" panose="02040503050406030204" pitchFamily="18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rondir un rectangle à un seul coin 11"/>
          <p:cNvSpPr/>
          <p:nvPr/>
        </p:nvSpPr>
        <p:spPr>
          <a:xfrm>
            <a:off x="5196145" y="2193717"/>
            <a:ext cx="2724223" cy="1080120"/>
          </a:xfrm>
          <a:prstGeom prst="round1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 smtClean="0"/>
              <a:t>Un accompagnement social de proximité </a:t>
            </a:r>
            <a:r>
              <a:rPr lang="fr-FR" sz="1500" dirty="0" smtClean="0"/>
              <a:t/>
            </a:r>
            <a:br>
              <a:rPr lang="fr-FR" sz="1500" dirty="0" smtClean="0"/>
            </a:br>
            <a:r>
              <a:rPr lang="fr-FR" sz="1200" dirty="0" smtClean="0">
                <a:solidFill>
                  <a:schemeClr val="tx1"/>
                </a:solidFill>
              </a:rPr>
              <a:t>pour protéger les plus fragiles contre la spirale de la précarité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583095" y="1761669"/>
            <a:ext cx="1613052" cy="179121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 smtClean="0">
                <a:solidFill>
                  <a:srgbClr val="00B050"/>
                </a:solidFill>
              </a:rPr>
              <a:t>Des Hlm bien intégrés dans les bassins d’emploi </a:t>
            </a:r>
            <a:r>
              <a:rPr lang="fr-FR" b="1" dirty="0" smtClean="0">
                <a:solidFill>
                  <a:srgbClr val="00B050"/>
                </a:solidFill>
              </a:rPr>
              <a:t/>
            </a:r>
            <a:br>
              <a:rPr lang="fr-FR" b="1" dirty="0" smtClean="0">
                <a:solidFill>
                  <a:srgbClr val="00B050"/>
                </a:solidFill>
              </a:rPr>
            </a:br>
            <a:r>
              <a:rPr lang="fr-FR" sz="1200" dirty="0" smtClean="0">
                <a:solidFill>
                  <a:schemeClr val="tx1"/>
                </a:solidFill>
              </a:rPr>
              <a:t>pour rapprocher les salariés de leur lieu de travail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688122" y="3417853"/>
            <a:ext cx="1440160" cy="20882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dirty="0" smtClean="0">
                <a:solidFill>
                  <a:schemeClr val="accent6"/>
                </a:solidFill>
              </a:rPr>
              <a:t>Des loyers modérés, inférieurs à la moyenne nationale </a:t>
            </a:r>
            <a:r>
              <a:rPr lang="fr-FR" sz="1500" dirty="0" smtClean="0">
                <a:solidFill>
                  <a:schemeClr val="tx1"/>
                </a:solidFill>
              </a:rPr>
              <a:t/>
            </a:r>
            <a:br>
              <a:rPr lang="fr-FR" sz="1500" dirty="0" smtClean="0">
                <a:solidFill>
                  <a:schemeClr val="tx1"/>
                </a:solidFill>
              </a:rPr>
            </a:br>
            <a:r>
              <a:rPr lang="fr-FR" sz="1200" dirty="0" smtClean="0">
                <a:solidFill>
                  <a:schemeClr val="tx1"/>
                </a:solidFill>
              </a:rPr>
              <a:t>pour préserver et améliorer le pouvoir d’achat des ménages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8" name="Arrondir un rectangle à un seul coin 17"/>
          <p:cNvSpPr/>
          <p:nvPr/>
        </p:nvSpPr>
        <p:spPr>
          <a:xfrm rot="10800000">
            <a:off x="2447761" y="4800058"/>
            <a:ext cx="1941859" cy="1551506"/>
          </a:xfrm>
          <a:prstGeom prst="round1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555772" y="4814064"/>
            <a:ext cx="183384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smtClean="0">
                <a:solidFill>
                  <a:srgbClr val="00B0F0"/>
                </a:solidFill>
              </a:rPr>
              <a:t>Des logements en accession sociale à la propriété </a:t>
            </a:r>
            <a:r>
              <a:rPr lang="fr-FR" sz="1500" dirty="0" smtClean="0"/>
              <a:t/>
            </a:r>
            <a:br>
              <a:rPr lang="fr-FR" sz="1500" dirty="0" smtClean="0"/>
            </a:br>
            <a:r>
              <a:rPr lang="fr-FR" sz="1200" dirty="0" smtClean="0"/>
              <a:t>pour favoriser l’installation de jeunes ménages dans une commune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11212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ambria" panose="02040503050406030204" pitchFamily="18" charset="0"/>
              </a:rPr>
              <a:t>Qu’est ce que </a:t>
            </a:r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l’accession sociale </a:t>
            </a:r>
            <a:r>
              <a:rPr lang="fr-FR" sz="3600" dirty="0" smtClean="0">
                <a:latin typeface="Cambria" panose="02040503050406030204" pitchFamily="18" charset="0"/>
              </a:rPr>
              <a:t>sécurisée ?</a:t>
            </a:r>
            <a:endParaRPr lang="fr-FR" sz="3600" dirty="0">
              <a:latin typeface="Cambria" panose="02040503050406030204" pitchFamily="18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0066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1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39552" y="198884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Une sécurisation pour les ménages modestes, un levier d’attractivité et de mixité pour les territoires.</a:t>
            </a:r>
            <a:endParaRPr lang="fr-FR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827584" y="3068960"/>
            <a:ext cx="54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L’accession sociale constitue l’une des réponses aux besoins de logement des ménages modestes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l</a:t>
            </a:r>
            <a:r>
              <a:rPr lang="fr-FR" dirty="0" smtClean="0"/>
              <a:t>es prix de vente sont </a:t>
            </a:r>
            <a:r>
              <a:rPr lang="fr-FR" b="1" dirty="0" smtClean="0"/>
              <a:t>plafonnés</a:t>
            </a:r>
            <a:r>
              <a:rPr lang="fr-FR" dirty="0" smtClean="0"/>
              <a:t> ;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qualité du produit, technique, architecturale et d’usage est </a:t>
            </a:r>
            <a:r>
              <a:rPr lang="fr-FR" b="1" dirty="0" smtClean="0"/>
              <a:t>élevée</a:t>
            </a:r>
            <a:r>
              <a:rPr lang="fr-FR" dirty="0" smtClean="0"/>
              <a:t>, la conception est </a:t>
            </a:r>
            <a:r>
              <a:rPr lang="fr-FR" b="1" dirty="0" smtClean="0"/>
              <a:t>soignée</a:t>
            </a:r>
            <a:r>
              <a:rPr lang="fr-FR" dirty="0" smtClean="0"/>
              <a:t>, les surfaces </a:t>
            </a:r>
            <a:r>
              <a:rPr lang="fr-FR" b="1" dirty="0" smtClean="0"/>
              <a:t>ajustées</a:t>
            </a:r>
            <a:r>
              <a:rPr lang="fr-FR" dirty="0" smtClean="0"/>
              <a:t> ;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l’accession est </a:t>
            </a:r>
            <a:r>
              <a:rPr lang="fr-FR" b="1" dirty="0" smtClean="0"/>
              <a:t>sécurisée</a:t>
            </a:r>
            <a:r>
              <a:rPr lang="fr-FR" dirty="0" smtClean="0"/>
              <a:t> pour les ménages ;</a:t>
            </a:r>
          </a:p>
          <a:p>
            <a:pPr marL="285750" indent="-285750">
              <a:buFontTx/>
              <a:buChar char="-"/>
            </a:pPr>
            <a:r>
              <a:rPr lang="fr-FR" dirty="0"/>
              <a:t>d</a:t>
            </a:r>
            <a:r>
              <a:rPr lang="fr-FR" dirty="0" smtClean="0"/>
              <a:t>ans la plupart des cas, il existe une </a:t>
            </a:r>
            <a:r>
              <a:rPr lang="fr-FR" b="1" dirty="0" smtClean="0"/>
              <a:t>clause anti-spéculative.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6771473" y="2514962"/>
            <a:ext cx="151216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18 000 </a:t>
            </a:r>
            <a:r>
              <a:rPr lang="fr-FR" sz="1200" b="1" dirty="0" smtClean="0">
                <a:solidFill>
                  <a:srgbClr val="0070C0"/>
                </a:solidFill>
              </a:rPr>
              <a:t>ménages </a:t>
            </a:r>
            <a:r>
              <a:rPr lang="fr-FR" sz="1200" dirty="0" smtClean="0"/>
              <a:t>ont accédé à la propriété en 2013 grâce au mouvement Hlm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6778307" y="3933056"/>
            <a:ext cx="150533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80% </a:t>
            </a:r>
            <a:r>
              <a:rPr lang="fr-FR" sz="1200" b="1" dirty="0" smtClean="0">
                <a:solidFill>
                  <a:srgbClr val="0070C0"/>
                </a:solidFill>
              </a:rPr>
              <a:t>des primo-</a:t>
            </a:r>
            <a:r>
              <a:rPr lang="fr-FR" sz="1200" b="1" dirty="0" err="1" smtClean="0">
                <a:solidFill>
                  <a:srgbClr val="0070C0"/>
                </a:solidFill>
              </a:rPr>
              <a:t>accédants</a:t>
            </a:r>
            <a:r>
              <a:rPr lang="fr-FR" sz="1200" b="1" dirty="0" smtClean="0">
                <a:solidFill>
                  <a:srgbClr val="0070C0"/>
                </a:solidFill>
              </a:rPr>
              <a:t> </a:t>
            </a:r>
            <a:r>
              <a:rPr lang="fr-FR" sz="1200" dirty="0" smtClean="0"/>
              <a:t>ont moins de 3 SMIC en ressources nettes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6245261" y="5189692"/>
            <a:ext cx="2137395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L’accession sociale, une </a:t>
            </a:r>
            <a:r>
              <a:rPr lang="fr-FR" sz="1600" b="1" dirty="0" smtClean="0">
                <a:solidFill>
                  <a:srgbClr val="D1196C"/>
                </a:solidFill>
              </a:rPr>
              <a:t>perspective de parcours résidentiel </a:t>
            </a:r>
            <a:r>
              <a:rPr lang="fr-FR" sz="1200" dirty="0" smtClean="0"/>
              <a:t>pour </a:t>
            </a:r>
            <a:r>
              <a:rPr lang="fr-FR" sz="1200" dirty="0"/>
              <a:t>d</a:t>
            </a:r>
            <a:r>
              <a:rPr lang="fr-FR" sz="1200" dirty="0" smtClean="0"/>
              <a:t>es familles modestes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671900" y="5759078"/>
            <a:ext cx="194421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L’accession sociale, un levier pour favoriser la </a:t>
            </a:r>
            <a:r>
              <a:rPr lang="fr-FR" sz="1600" b="1" dirty="0" smtClean="0">
                <a:solidFill>
                  <a:srgbClr val="D1196C"/>
                </a:solidFill>
              </a:rPr>
              <a:t>mixité sociale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5965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2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2987824" y="561453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ambria" panose="02040503050406030204" pitchFamily="18" charset="0"/>
              </a:rPr>
              <a:t>Qu’est ce qui caractérise le </a:t>
            </a:r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PSLA </a:t>
            </a:r>
            <a:r>
              <a:rPr lang="fr-FR" sz="3600" dirty="0" smtClean="0">
                <a:latin typeface="Cambria" panose="02040503050406030204" pitchFamily="18" charset="0"/>
              </a:rPr>
              <a:t>?</a:t>
            </a:r>
            <a:endParaRPr lang="fr-FR" sz="3600" dirty="0">
              <a:latin typeface="Cambria" panose="020405030504060302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9888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Une opportunité très sécurisée pour les ménages modestes</a:t>
            </a:r>
            <a:r>
              <a:rPr lang="fr-FR" i="1" dirty="0"/>
              <a:t>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268576"/>
            <a:ext cx="1115556" cy="111555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83236" y="2708920"/>
            <a:ext cx="35283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Le PSLA se caractérise par :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Une</a:t>
            </a:r>
            <a:r>
              <a:rPr lang="fr-FR" sz="1600" b="1" dirty="0" smtClean="0"/>
              <a:t> fiscalité avantageuse </a:t>
            </a:r>
            <a:r>
              <a:rPr lang="fr-FR" sz="1600" dirty="0" smtClean="0"/>
              <a:t>(TVA taux réduit et exonération de TFPB pendant 15 ans)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Une </a:t>
            </a:r>
            <a:r>
              <a:rPr lang="fr-FR" sz="1600" b="1" dirty="0" smtClean="0"/>
              <a:t>période dite « locative »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Une </a:t>
            </a:r>
            <a:r>
              <a:rPr lang="fr-FR" sz="1600" b="1" dirty="0" smtClean="0"/>
              <a:t>clientèle cible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63" t="45157" r="10101" b="30566"/>
          <a:stretch/>
        </p:blipFill>
        <p:spPr>
          <a:xfrm>
            <a:off x="525296" y="4509120"/>
            <a:ext cx="5328592" cy="1852337"/>
          </a:xfrm>
          <a:prstGeom prst="rect">
            <a:avLst/>
          </a:prstGeom>
        </p:spPr>
      </p:pic>
      <p:cxnSp>
        <p:nvCxnSpPr>
          <p:cNvPr id="9" name="Connecteur droit 8"/>
          <p:cNvCxnSpPr/>
          <p:nvPr/>
        </p:nvCxnSpPr>
        <p:spPr>
          <a:xfrm>
            <a:off x="4114261" y="2783977"/>
            <a:ext cx="0" cy="1296144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283968" y="2847273"/>
            <a:ext cx="22097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Avantages pour l’accédant: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Financier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Sécurisation d’achat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Produit de qualité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Pas de double charge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3684" y="2832000"/>
            <a:ext cx="24729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Avantages pour la collectivité: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Répondre aux besoins de ménages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Développer une palette d produits d’accession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Mixité sociale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Prix</a:t>
            </a:r>
          </a:p>
          <a:p>
            <a:endParaRPr lang="fr-FR" sz="1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6156176" y="4637500"/>
            <a:ext cx="26642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Avantages pour l’opérateur: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PSLA qui complète sa gamme de produit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PSLA qui élargit sa gamme de clientèles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Assurer son rôle de promoteur social</a:t>
            </a:r>
          </a:p>
          <a:p>
            <a:pPr marL="285750" indent="-285750">
              <a:buFontTx/>
              <a:buChar char="-"/>
            </a:pPr>
            <a:r>
              <a:rPr lang="fr-FR" sz="1400" dirty="0" smtClean="0"/>
              <a:t>Levier pour favoriser les parcours résidentiels 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7740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2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2987824" y="561453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ambria" panose="02040503050406030204" pitchFamily="18" charset="0"/>
              </a:rPr>
              <a:t>Qu’est ce qui caractérise le </a:t>
            </a:r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PSLA </a:t>
            </a:r>
            <a:r>
              <a:rPr lang="fr-FR" sz="3600" dirty="0" smtClean="0">
                <a:latin typeface="Cambria" panose="02040503050406030204" pitchFamily="18" charset="0"/>
              </a:rPr>
              <a:t>?</a:t>
            </a:r>
            <a:endParaRPr lang="fr-FR" sz="3600" dirty="0">
              <a:latin typeface="Cambria" panose="020405030504060302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336993"/>
              </p:ext>
            </p:extLst>
          </p:nvPr>
        </p:nvGraphicFramePr>
        <p:xfrm>
          <a:off x="1421089" y="2561369"/>
          <a:ext cx="6696747" cy="393873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12168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5"/>
              </a:tblGrid>
              <a:tr h="432048">
                <a:tc rowSpan="2">
                  <a:txBody>
                    <a:bodyPr/>
                    <a:lstStyle/>
                    <a:p>
                      <a:pPr algn="l"/>
                      <a:r>
                        <a:rPr lang="fr-FR" sz="1200" dirty="0" smtClean="0"/>
                        <a:t>Nombre de personnes destinées</a:t>
                      </a:r>
                      <a:r>
                        <a:rPr lang="fr-FR" sz="1200" baseline="0" dirty="0" smtClean="0"/>
                        <a:t> à occuper le logement</a:t>
                      </a:r>
                      <a:endParaRPr lang="fr-FR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ZONE</a:t>
                      </a:r>
                      <a:r>
                        <a:rPr lang="fr-FR" sz="1600" baseline="0" dirty="0" smtClean="0"/>
                        <a:t> A</a:t>
                      </a:r>
                      <a:endParaRPr lang="fr-FR" sz="1600" dirty="0"/>
                    </a:p>
                  </a:txBody>
                  <a:tcPr>
                    <a:solidFill>
                      <a:srgbClr val="48A9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ZONE B1</a:t>
                      </a:r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 ZONE B2</a:t>
                      </a:r>
                      <a:endParaRPr lang="fr-FR" sz="1600" dirty="0"/>
                    </a:p>
                  </a:txBody>
                  <a:tcPr>
                    <a:solidFill>
                      <a:srgbClr val="48A9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ZONE C</a:t>
                      </a:r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PAS / PTZ +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PSLA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PAS / PTZ +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PSLA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PAS / PTZ +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PSLA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PAS / PTZ +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PSLA</a:t>
                      </a:r>
                      <a:endParaRPr lang="fr-FR" sz="1200" i="1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1 personne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36 000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31 370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26 000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23 779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24 000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23 779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22 000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23 779</a:t>
                      </a:r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2 personnes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50 400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43 917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36 400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31 709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33 600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31 709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30 800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31 709</a:t>
                      </a:r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3 personnes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61 200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50 191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44 200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36 678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40 800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36 678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37 400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36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678</a:t>
                      </a:r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4 personnes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72 000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57 093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52 000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40 643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48</a:t>
                      </a:r>
                      <a:r>
                        <a:rPr lang="fr-FR" sz="1200" baseline="0" dirty="0" smtClean="0"/>
                        <a:t> 000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40</a:t>
                      </a:r>
                      <a:r>
                        <a:rPr lang="fr-FR" sz="1200" baseline="0" dirty="0" smtClean="0"/>
                        <a:t> 643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44 000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40 643</a:t>
                      </a:r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5 personnes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82 800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62 123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59 800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44 595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55 200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44 595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50 600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44 595</a:t>
                      </a:r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6 personnes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93 600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67 600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62 400</a:t>
                      </a:r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48A9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57 200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200" i="1" dirty="0" smtClean="0"/>
                        <a:t>Par personne supplémentaire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10 800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7 800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7 200</a:t>
                      </a:r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7ED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6 600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714437" y="2002955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D1196C"/>
                </a:solidFill>
              </a:rPr>
              <a:t>En Euros, plafonds de ressources de l’accession sociale au 1</a:t>
            </a:r>
            <a:r>
              <a:rPr lang="fr-FR" sz="1400" baseline="30000" dirty="0" smtClean="0">
                <a:solidFill>
                  <a:srgbClr val="D1196C"/>
                </a:solidFill>
              </a:rPr>
              <a:t>er</a:t>
            </a:r>
            <a:r>
              <a:rPr lang="fr-FR" sz="1400" dirty="0" smtClean="0">
                <a:solidFill>
                  <a:srgbClr val="D1196C"/>
                </a:solidFill>
              </a:rPr>
              <a:t> janvier 2015. Le revenu fiscal de référence est celui de l’année N-2.</a:t>
            </a:r>
            <a:endParaRPr lang="fr-FR" sz="1400" dirty="0">
              <a:solidFill>
                <a:srgbClr val="D119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57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87824" y="561453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Quelle place </a:t>
            </a:r>
            <a:r>
              <a:rPr lang="fr-FR" sz="3600" dirty="0" smtClean="0">
                <a:latin typeface="Cambria" panose="02040503050406030204" pitchFamily="18" charset="0"/>
              </a:rPr>
              <a:t>du PSLA dans l’accession sociale sécurisée?</a:t>
            </a:r>
            <a:endParaRPr lang="fr-FR" sz="36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238D8A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3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539552" y="198884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Un essor progressif qui positionne le PSLA comme un produit phare de l’accession sociale sécurisée.</a:t>
            </a:r>
            <a:endParaRPr lang="fr-FR" i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88" t="36541" r="26100" b="21321"/>
          <a:stretch/>
        </p:blipFill>
        <p:spPr>
          <a:xfrm>
            <a:off x="4283968" y="3110680"/>
            <a:ext cx="4752528" cy="329861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46462" y="4727189"/>
            <a:ext cx="38587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 smtClean="0"/>
              <a:t>Comme tout produit d’accession sociale, le PSLA doit avant tout répondre aux </a:t>
            </a:r>
            <a:r>
              <a:rPr lang="fr-FR" b="1" dirty="0" smtClean="0"/>
              <a:t>besoins du marché</a:t>
            </a:r>
            <a:r>
              <a:rPr lang="fr-FR" dirty="0" smtClean="0"/>
              <a:t>.</a:t>
            </a:r>
          </a:p>
          <a:p>
            <a:pPr algn="just"/>
            <a:endParaRPr lang="fr-FR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 smtClean="0"/>
              <a:t>Le PSLA est une </a:t>
            </a:r>
            <a:r>
              <a:rPr lang="fr-FR" b="1" dirty="0" smtClean="0"/>
              <a:t>réponse</a:t>
            </a:r>
            <a:r>
              <a:rPr lang="fr-FR" dirty="0" smtClean="0"/>
              <a:t> aux stratégies d’habitat des collectivités.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32832" y="2974659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PSLA répond à un besoin fort de </a:t>
            </a:r>
            <a:r>
              <a:rPr lang="fr-FR" b="1" dirty="0" smtClean="0"/>
              <a:t>développer</a:t>
            </a:r>
            <a:r>
              <a:rPr lang="fr-FR" dirty="0" smtClean="0"/>
              <a:t> les parcours résidentiels des ménages modestes et de leur apporter toutes les conditions pour </a:t>
            </a:r>
            <a:r>
              <a:rPr lang="fr-FR" b="1" dirty="0" smtClean="0"/>
              <a:t>optimiser</a:t>
            </a:r>
            <a:r>
              <a:rPr lang="fr-FR" dirty="0" smtClean="0"/>
              <a:t> leurs capacités à devenir propriétaires.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492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50" b="8931"/>
          <a:stretch/>
        </p:blipFill>
        <p:spPr>
          <a:xfrm>
            <a:off x="2143934" y="1512513"/>
            <a:ext cx="6732748" cy="532691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987824" y="561453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rgbClr val="D1196C"/>
                </a:solidFill>
                <a:latin typeface="Cambria" panose="02040503050406030204" pitchFamily="18" charset="0"/>
              </a:rPr>
              <a:t>Quelle place </a:t>
            </a:r>
            <a:r>
              <a:rPr lang="fr-FR" sz="3600" dirty="0" smtClean="0">
                <a:latin typeface="Cambria" panose="02040503050406030204" pitchFamily="18" charset="0"/>
              </a:rPr>
              <a:t>du PSLA dans l’accession sociale sécurisée?</a:t>
            </a:r>
            <a:endParaRPr lang="fr-FR" sz="3600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561453"/>
            <a:ext cx="2376264" cy="646331"/>
          </a:xfrm>
          <a:prstGeom prst="rect">
            <a:avLst/>
          </a:prstGeom>
          <a:solidFill>
            <a:srgbClr val="238D8A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Impact" panose="020B0806030902050204" pitchFamily="34" charset="0"/>
              </a:rPr>
              <a:t>QUESTION 3</a:t>
            </a:r>
            <a:endParaRPr lang="fr-FR" sz="3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323528" y="1484784"/>
            <a:ext cx="0" cy="5029527"/>
          </a:xfrm>
          <a:prstGeom prst="line">
            <a:avLst/>
          </a:prstGeom>
          <a:ln w="19050">
            <a:solidFill>
              <a:srgbClr val="D11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22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1194</Words>
  <Application>Microsoft Office PowerPoint</Application>
  <PresentationFormat>Affichage à l'écran (4:3)</PresentationFormat>
  <Paragraphs>213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Favoriser l’accession sociale sécurisée avec le PSLA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USH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Favoriser l’accession sociale sécurisée avec le PSLA</dc:title>
  <dc:creator>Solène VIENNE</dc:creator>
  <cp:lastModifiedBy>Vincent LOURIER</cp:lastModifiedBy>
  <cp:revision>39</cp:revision>
  <dcterms:created xsi:type="dcterms:W3CDTF">2015-06-17T07:44:53Z</dcterms:created>
  <dcterms:modified xsi:type="dcterms:W3CDTF">2015-06-30T11:35:32Z</dcterms:modified>
</cp:coreProperties>
</file>